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68" r:id="rId2"/>
    <p:sldId id="261" r:id="rId3"/>
    <p:sldId id="262" r:id="rId4"/>
    <p:sldId id="263" r:id="rId5"/>
    <p:sldId id="264" r:id="rId6"/>
    <p:sldId id="265" r:id="rId7"/>
    <p:sldId id="266" r:id="rId8"/>
    <p:sldId id="269" r:id="rId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667" y="8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2886" y="5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C9CF751-262E-4284-9969-73E7404C806B}" type="datetimeFigureOut">
              <a:rPr lang="en-US" smtClean="0"/>
              <a:t>4/23/2017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47242C6-317E-46E1-8976-1AED9CAAF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24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4h.okstate.edu/for-educators/staff-resources-1/curriculum/volunteer-core-competency/activities/4h101/activity-13b_roles-and-responsibilities" TargetMode="External"/><Relationship Id="rId13" Type="http://schemas.openxmlformats.org/officeDocument/2006/relationships/hyperlink" Target="http://4h.okstate.edu/for-educators/staff-resources-1/curriculum/volunteer-core-competency/newsletter-support-materials/ad-for-volunteers" TargetMode="External"/><Relationship Id="rId18" Type="http://schemas.openxmlformats.org/officeDocument/2006/relationships/hyperlink" Target="http://4h.okstate.edu/for-educators/staff-resources-1/curriculum/volunteer-core-competency/newsletter-support-materials/so-youre-a-4-h-parent_guardian" TargetMode="External"/><Relationship Id="rId3" Type="http://schemas.openxmlformats.org/officeDocument/2006/relationships/hyperlink" Target="http://4h.okstate.edu/for-educators/staff-resources-1/curriculum/volunteer-core-competency/ppt-presentation/this-is-4-h-jeopardy_2017" TargetMode="External"/><Relationship Id="rId21" Type="http://schemas.openxmlformats.org/officeDocument/2006/relationships/hyperlink" Target="http://4h.okstate.edu/for-educators/staff-resources-1/curriculum/volunteer-core-competency/newsletter-support-materials/whats-in-a-name" TargetMode="External"/><Relationship Id="rId7" Type="http://schemas.openxmlformats.org/officeDocument/2006/relationships/hyperlink" Target="http://4h.okstate.edu/for-educators/staff-resources-1/curriculum/volunteer-core-competency/activities/4h101/lesson-13b_roles-and-responsibilities" TargetMode="External"/><Relationship Id="rId12" Type="http://schemas.openxmlformats.org/officeDocument/2006/relationships/hyperlink" Target="http://4h.okstate.edu/for-educators/staff-resources-1/curriculum/volunteer-core-competency/newsletter-support-materials/4-h-parents-pledge" TargetMode="External"/><Relationship Id="rId17" Type="http://schemas.openxmlformats.org/officeDocument/2006/relationships/hyperlink" Target="http://4h.okstate.edu/for-educators/staff-resources-1/curriculum/volunteer-core-competency/newsletter-support-materials/role-of-the-extension-educator" TargetMode="External"/><Relationship Id="rId2" Type="http://schemas.openxmlformats.org/officeDocument/2006/relationships/slide" Target="../slides/slide1.xml"/><Relationship Id="rId16" Type="http://schemas.openxmlformats.org/officeDocument/2006/relationships/hyperlink" Target="http://4h.okstate.edu/for-educators/staff-resources-1/curriculum/volunteer-core-competency/newsletter-support-materials/my-role-as-a-parent-or-guardian" TargetMode="External"/><Relationship Id="rId20" Type="http://schemas.openxmlformats.org/officeDocument/2006/relationships/hyperlink" Target="http://4h.okstate.edu/for-educators/staff-resources-1/curriculum/volunteer-core-competency/newsletter-support-materials/this-i-believe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4h.okstate.edu/for-educators/staff-resources-1/curriculum/volunteer-core-competency/activities/unit-1-6-4-h-roles-and-responsibilities-answers" TargetMode="External"/><Relationship Id="rId11" Type="http://schemas.openxmlformats.org/officeDocument/2006/relationships/hyperlink" Target="http://4h.okstate.edu/for-educators/staff-resources-1/curriculum/volunteer-core-competency/newsletter-support-materials/4-h-creed-for-volunteers" TargetMode="External"/><Relationship Id="rId5" Type="http://schemas.openxmlformats.org/officeDocument/2006/relationships/hyperlink" Target="http://4h.okstate.edu/for-educators/staff-resources-1/curriculum/volunteer-core-competency/activities/unit-1-6-4-h-roles-and-responsibilities_activity-sheet" TargetMode="External"/><Relationship Id="rId15" Type="http://schemas.openxmlformats.org/officeDocument/2006/relationships/hyperlink" Target="http://4h.okstate.edu/for-educators/staff-resources-1/curriculum/volunteer-core-competency/newsletter-support-materials/families-role-in-4-h" TargetMode="External"/><Relationship Id="rId23" Type="http://schemas.openxmlformats.org/officeDocument/2006/relationships/hyperlink" Target="http://4h.okstate.edu/for-educators/staff-resources-1/curriculum/volunteer-core-competency/self-study-series/ss-review-answers_unit-1-4h-vol.201f" TargetMode="External"/><Relationship Id="rId10" Type="http://schemas.openxmlformats.org/officeDocument/2006/relationships/hyperlink" Target="http://4h.okstate.edu/for-educators/staff-resources-1/curriculum/volunteer-core-competency/newsletter-support-materials/4-h-creed-for-members" TargetMode="External"/><Relationship Id="rId19" Type="http://schemas.openxmlformats.org/officeDocument/2006/relationships/hyperlink" Target="http://4h.okstate.edu/for-educators/staff-resources-1/curriculum/volunteer-core-competency/newsletter-support-materials/stay-informed" TargetMode="External"/><Relationship Id="rId4" Type="http://schemas.openxmlformats.org/officeDocument/2006/relationships/hyperlink" Target="http://4h.okstate.edu/for-educators/staff-resources-1/curriculum/volunteer-core-competency/ppt-presentation/this-is-4-h-jeopardy-questions-and-answers" TargetMode="External"/><Relationship Id="rId9" Type="http://schemas.openxmlformats.org/officeDocument/2006/relationships/hyperlink" Target="http://4h.okstate.edu/for-educators/staff-resources-1/curriculum/volunteer-core-competency/handouts/being-a-4-h-parent_2014" TargetMode="External"/><Relationship Id="rId14" Type="http://schemas.openxmlformats.org/officeDocument/2006/relationships/hyperlink" Target="http://4h.okstate.edu/for-educators/staff-resources-1/curriculum/volunteer-core-competency/newsletter-support-materials/blue-ribbon-kid_moral-to-the-story" TargetMode="External"/><Relationship Id="rId22" Type="http://schemas.openxmlformats.org/officeDocument/2006/relationships/hyperlink" Target="http://4h.okstate.edu/for-educators/staff-resources-1/curriculum/volunteer-core-competency/self-study-series/4hvol201f_4-h-roles-and-responsibilities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15790"/>
            <a:ext cx="5608320" cy="1781810"/>
          </a:xfrm>
        </p:spPr>
        <p:txBody>
          <a:bodyPr/>
          <a:lstStyle/>
          <a:p>
            <a:pPr>
              <a:defRPr/>
            </a:pPr>
            <a:r>
              <a:rPr lang="en-US" altLang="en-US" b="1" dirty="0"/>
              <a:t>Instructor Preparation –  </a:t>
            </a:r>
            <a:r>
              <a:rPr lang="en-US" altLang="en-US" dirty="0"/>
              <a:t>Allow 6-8 hours of preparation for 1 hour of instruction.</a:t>
            </a:r>
          </a:p>
          <a:p>
            <a:pPr marL="240048" indent="-240048">
              <a:buFont typeface="+mj-lt"/>
              <a:buAutoNum type="arabicPeriod"/>
              <a:defRPr/>
            </a:pPr>
            <a:r>
              <a:rPr lang="en-US" altLang="en-US" dirty="0"/>
              <a:t>Review all materials thoroughly.  Do any additional research or preparation to make yourself comfortable with the materials or to give it your personal touch.</a:t>
            </a:r>
          </a:p>
          <a:p>
            <a:pPr marL="240048" indent="-240048">
              <a:buFont typeface="+mj-lt"/>
              <a:buAutoNum type="arabicPeriod"/>
              <a:defRPr/>
            </a:pPr>
            <a:r>
              <a:rPr lang="en-US" altLang="en-US" dirty="0"/>
              <a:t>Determine what new project/subject/topic will be introduced or reviewed in conjunction with this “core” subject matter. </a:t>
            </a:r>
          </a:p>
          <a:p>
            <a:pPr marL="240048" indent="-240048">
              <a:buFont typeface="+mj-lt"/>
              <a:buAutoNum type="arabicPeriod"/>
              <a:defRPr/>
            </a:pPr>
            <a:r>
              <a:rPr lang="en-US" dirty="0"/>
              <a:t>Provide sample curriculum or links for </a:t>
            </a:r>
            <a:r>
              <a:rPr lang="en-US" dirty="0" smtClean="0"/>
              <a:t>resources.</a:t>
            </a:r>
          </a:p>
          <a:p>
            <a:pPr marL="240048" indent="-240048">
              <a:buFont typeface="+mj-lt"/>
              <a:buAutoNum type="arabicPeriod"/>
              <a:defRPr/>
            </a:pPr>
            <a:r>
              <a:rPr lang="en-US" altLang="en-US" dirty="0" smtClean="0"/>
              <a:t>In preparation for teaching this section refer to Volunteer Management and Club Management Manuals for additional information on position descriptions and roles.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9F22E7-48EA-4C5E-949B-6E4230D3CF3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01040" y="6164834"/>
            <a:ext cx="3046913" cy="2255788"/>
          </a:xfrm>
          <a:prstGeom prst="rect">
            <a:avLst/>
          </a:prstGeom>
          <a:noFill/>
        </p:spPr>
        <p:txBody>
          <a:bodyPr wrap="square" lIns="100373" tIns="50186" rIns="100373" bIns="50186" rtlCol="0">
            <a:spAutoFit/>
          </a:bodyPr>
          <a:lstStyle/>
          <a:p>
            <a:r>
              <a:rPr lang="en-US" sz="1000" b="1" dirty="0"/>
              <a:t>Teaching Outline</a:t>
            </a:r>
            <a:endParaRPr lang="en-US" sz="1000" dirty="0"/>
          </a:p>
          <a:p>
            <a:pPr lvl="0"/>
            <a:r>
              <a:rPr lang="en-US" sz="1000" dirty="0"/>
              <a:t>Unit 1: Roles in 4-H</a:t>
            </a:r>
          </a:p>
          <a:p>
            <a:r>
              <a:rPr lang="en-US" sz="1000" b="1" dirty="0"/>
              <a:t>PowerPoint Presentations</a:t>
            </a:r>
            <a:endParaRPr lang="en-US" sz="1000" dirty="0"/>
          </a:p>
          <a:p>
            <a:pPr lvl="0"/>
            <a:r>
              <a:rPr lang="en-US" sz="1000" dirty="0"/>
              <a:t>Unit 1: Roles in 4-H</a:t>
            </a:r>
          </a:p>
          <a:p>
            <a:pPr lvl="0"/>
            <a:r>
              <a:rPr lang="en-US" sz="1000" dirty="0">
                <a:hlinkClick r:id="rId3"/>
              </a:rPr>
              <a:t>This is 4-H Jeopardy</a:t>
            </a:r>
            <a:endParaRPr lang="en-US" sz="1000" dirty="0"/>
          </a:p>
          <a:p>
            <a:pPr lvl="1"/>
            <a:r>
              <a:rPr lang="en-US" sz="1000" dirty="0"/>
              <a:t>This is 4-H Jeopardy - </a:t>
            </a:r>
            <a:r>
              <a:rPr lang="en-US" sz="1000" dirty="0">
                <a:hlinkClick r:id="rId4"/>
              </a:rPr>
              <a:t>Questions and Answers</a:t>
            </a:r>
            <a:endParaRPr lang="en-US" sz="1000" dirty="0"/>
          </a:p>
          <a:p>
            <a:r>
              <a:rPr lang="en-US" sz="1000" b="1" dirty="0"/>
              <a:t>Activities</a:t>
            </a:r>
            <a:endParaRPr lang="en-US" sz="1000" dirty="0"/>
          </a:p>
          <a:p>
            <a:pPr lvl="0"/>
            <a:r>
              <a:rPr lang="en-US" sz="1000" dirty="0">
                <a:hlinkClick r:id="rId5"/>
              </a:rPr>
              <a:t>4-H Roles and </a:t>
            </a:r>
            <a:r>
              <a:rPr lang="en-US" sz="1000" dirty="0" err="1">
                <a:hlinkClick r:id="rId5"/>
              </a:rPr>
              <a:t>Responsibilities_Activity</a:t>
            </a:r>
            <a:r>
              <a:rPr lang="en-US" sz="1000" dirty="0">
                <a:hlinkClick r:id="rId5"/>
              </a:rPr>
              <a:t> Sheet</a:t>
            </a:r>
            <a:endParaRPr lang="en-US" sz="1000" dirty="0"/>
          </a:p>
          <a:p>
            <a:pPr lvl="0"/>
            <a:r>
              <a:rPr lang="en-US" sz="1000" dirty="0">
                <a:hlinkClick r:id="rId6"/>
              </a:rPr>
              <a:t>4-H Roles and Responsibilities - Answers</a:t>
            </a:r>
            <a:endParaRPr lang="en-US" sz="1000" dirty="0"/>
          </a:p>
          <a:p>
            <a:pPr lvl="0"/>
            <a:r>
              <a:rPr lang="en-US" sz="1000" dirty="0"/>
              <a:t>4-H 101 Lessons</a:t>
            </a:r>
          </a:p>
          <a:p>
            <a:pPr lvl="1"/>
            <a:r>
              <a:rPr lang="en-US" sz="1000" dirty="0">
                <a:hlinkClick r:id="rId7"/>
              </a:rPr>
              <a:t>Lesson 13B</a:t>
            </a:r>
            <a:r>
              <a:rPr lang="en-US" sz="1000" dirty="0"/>
              <a:t>_Roles and Responsibilities</a:t>
            </a:r>
          </a:p>
          <a:p>
            <a:pPr lvl="1"/>
            <a:r>
              <a:rPr lang="en-US" sz="1000" i="1" dirty="0">
                <a:hlinkClick r:id="rId8"/>
              </a:rPr>
              <a:t>Activity</a:t>
            </a:r>
            <a:r>
              <a:rPr lang="en-US" sz="1000" dirty="0">
                <a:hlinkClick r:id="rId8"/>
              </a:rPr>
              <a:t> 13B</a:t>
            </a:r>
            <a:r>
              <a:rPr lang="en-US" sz="1000" dirty="0"/>
              <a:t>_Roles and Responsibilities</a:t>
            </a:r>
          </a:p>
          <a:p>
            <a:r>
              <a:rPr lang="en-US" sz="1000" b="1" dirty="0"/>
              <a:t>Handouts</a:t>
            </a:r>
            <a:endParaRPr lang="en-US" sz="1000" dirty="0"/>
          </a:p>
          <a:p>
            <a:pPr lvl="0"/>
            <a:r>
              <a:rPr lang="en-US" sz="1000" dirty="0">
                <a:hlinkClick r:id="rId9"/>
              </a:rPr>
              <a:t>Being a 4-H Parent</a:t>
            </a:r>
            <a:endParaRPr lang="en-US" sz="1000" dirty="0"/>
          </a:p>
        </p:txBody>
      </p:sp>
      <p:sp>
        <p:nvSpPr>
          <p:cNvPr id="6" name="TextBox 5"/>
          <p:cNvSpPr txBox="1"/>
          <p:nvPr/>
        </p:nvSpPr>
        <p:spPr>
          <a:xfrm>
            <a:off x="3747953" y="6112514"/>
            <a:ext cx="2724686" cy="2563565"/>
          </a:xfrm>
          <a:prstGeom prst="rect">
            <a:avLst/>
          </a:prstGeom>
          <a:noFill/>
        </p:spPr>
        <p:txBody>
          <a:bodyPr wrap="square" lIns="100373" tIns="50186" rIns="100373" bIns="50186" rtlCol="0">
            <a:spAutoFit/>
          </a:bodyPr>
          <a:lstStyle/>
          <a:p>
            <a:r>
              <a:rPr lang="en-US" sz="1000" b="1" dirty="0"/>
              <a:t>Newsletter Support Materials</a:t>
            </a:r>
            <a:endParaRPr lang="en-US" sz="1000" dirty="0"/>
          </a:p>
          <a:p>
            <a:pPr lvl="0"/>
            <a:r>
              <a:rPr lang="en-US" sz="1000" dirty="0">
                <a:hlinkClick r:id="rId10"/>
              </a:rPr>
              <a:t>4-H Creed for Members</a:t>
            </a:r>
            <a:endParaRPr lang="en-US" sz="1000" dirty="0"/>
          </a:p>
          <a:p>
            <a:pPr lvl="0"/>
            <a:r>
              <a:rPr lang="en-US" sz="1000" dirty="0">
                <a:hlinkClick r:id="rId11"/>
              </a:rPr>
              <a:t>4-H Creed for Volunteers</a:t>
            </a:r>
            <a:endParaRPr lang="en-US" sz="1000" dirty="0"/>
          </a:p>
          <a:p>
            <a:pPr lvl="0"/>
            <a:r>
              <a:rPr lang="en-US" sz="1000" dirty="0">
                <a:hlinkClick r:id="rId12"/>
              </a:rPr>
              <a:t>4-H Parents Pledge</a:t>
            </a:r>
            <a:endParaRPr lang="en-US" sz="1000" dirty="0"/>
          </a:p>
          <a:p>
            <a:pPr lvl="0"/>
            <a:r>
              <a:rPr lang="en-US" sz="1000" dirty="0">
                <a:hlinkClick r:id="rId13"/>
              </a:rPr>
              <a:t>Ad for Volunteers</a:t>
            </a:r>
            <a:endParaRPr lang="en-US" sz="1000" dirty="0"/>
          </a:p>
          <a:p>
            <a:pPr lvl="0"/>
            <a:r>
              <a:rPr lang="en-US" sz="1000" dirty="0">
                <a:hlinkClick r:id="rId14"/>
              </a:rPr>
              <a:t>Blue Ribbon Kid: Moral to the Story</a:t>
            </a:r>
            <a:endParaRPr lang="en-US" sz="1000" dirty="0"/>
          </a:p>
          <a:p>
            <a:pPr lvl="0"/>
            <a:r>
              <a:rPr lang="en-US" sz="1000" dirty="0">
                <a:hlinkClick r:id="rId15"/>
              </a:rPr>
              <a:t>Families Role in 4-H</a:t>
            </a:r>
            <a:endParaRPr lang="en-US" sz="1000" dirty="0"/>
          </a:p>
          <a:p>
            <a:pPr lvl="0"/>
            <a:r>
              <a:rPr lang="en-US" sz="1000" dirty="0">
                <a:hlinkClick r:id="rId16"/>
              </a:rPr>
              <a:t>My Role as a Parent or Guardian</a:t>
            </a:r>
            <a:endParaRPr lang="en-US" sz="1000" dirty="0"/>
          </a:p>
          <a:p>
            <a:pPr lvl="0"/>
            <a:r>
              <a:rPr lang="en-US" sz="1000" dirty="0">
                <a:hlinkClick r:id="rId17"/>
              </a:rPr>
              <a:t>Role of the Extension Educator</a:t>
            </a:r>
            <a:endParaRPr lang="en-US" sz="1000" dirty="0"/>
          </a:p>
          <a:p>
            <a:pPr lvl="0"/>
            <a:r>
              <a:rPr lang="en-US" sz="1000" dirty="0">
                <a:hlinkClick r:id="rId18"/>
              </a:rPr>
              <a:t>So You're a 4-H </a:t>
            </a:r>
            <a:r>
              <a:rPr lang="en-US" sz="1000" dirty="0" err="1">
                <a:hlinkClick r:id="rId18"/>
              </a:rPr>
              <a:t>Parent_Guardian</a:t>
            </a:r>
            <a:endParaRPr lang="en-US" sz="1000" dirty="0"/>
          </a:p>
          <a:p>
            <a:pPr lvl="0"/>
            <a:r>
              <a:rPr lang="en-US" sz="1000" dirty="0">
                <a:hlinkClick r:id="rId19"/>
              </a:rPr>
              <a:t>Stay Informed</a:t>
            </a:r>
            <a:endParaRPr lang="en-US" sz="1000" dirty="0"/>
          </a:p>
          <a:p>
            <a:pPr lvl="0"/>
            <a:r>
              <a:rPr lang="en-US" sz="1000" dirty="0">
                <a:hlinkClick r:id="rId20"/>
              </a:rPr>
              <a:t>This I Believe</a:t>
            </a:r>
            <a:endParaRPr lang="en-US" sz="1000" dirty="0"/>
          </a:p>
          <a:p>
            <a:pPr lvl="0"/>
            <a:r>
              <a:rPr lang="en-US" sz="1000" dirty="0">
                <a:hlinkClick r:id="rId21"/>
              </a:rPr>
              <a:t>What's in a Name?</a:t>
            </a:r>
            <a:endParaRPr lang="en-US" sz="1000" dirty="0"/>
          </a:p>
          <a:p>
            <a:r>
              <a:rPr lang="en-US" sz="1000" b="1" dirty="0"/>
              <a:t>Self Study Series</a:t>
            </a:r>
            <a:endParaRPr lang="en-US" sz="1000" dirty="0"/>
          </a:p>
          <a:p>
            <a:pPr lvl="0"/>
            <a:r>
              <a:rPr lang="en-US" sz="1000" dirty="0">
                <a:hlinkClick r:id="rId22"/>
              </a:rPr>
              <a:t>4HVOL201F_4-H Roles and Responsibilities</a:t>
            </a:r>
            <a:endParaRPr lang="en-US" sz="1000" dirty="0"/>
          </a:p>
          <a:p>
            <a:pPr lvl="0"/>
            <a:r>
              <a:rPr lang="en-US" sz="1000" dirty="0" err="1">
                <a:hlinkClick r:id="rId23"/>
              </a:rPr>
              <a:t>Answers_Unit</a:t>
            </a:r>
            <a:r>
              <a:rPr lang="en-US" sz="1000" dirty="0">
                <a:hlinkClick r:id="rId23"/>
              </a:rPr>
              <a:t> 1 </a:t>
            </a:r>
            <a:r>
              <a:rPr lang="en-US" sz="1000" dirty="0" smtClean="0">
                <a:hlinkClick r:id="rId23"/>
              </a:rPr>
              <a:t>4H.VOL.201F</a:t>
            </a:r>
            <a:r>
              <a:rPr lang="en-US" sz="10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85665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5180" indent="-286608"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6431" indent="-229286"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5003" indent="-229286"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63576" indent="-229286"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22148" indent="-229286" algn="ctr" defTabSz="93147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80721" indent="-229286" algn="ctr" defTabSz="93147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39293" indent="-229286" algn="ctr" defTabSz="93147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97866" indent="-229286" algn="ctr" defTabSz="93147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695C10-17D4-46D7-8C9B-885E38665A94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 smtClean="0"/>
              <a:t>Everyone involved with the 4-H program has a role and responsibilities.  The program is a very large extended family that requires everyone's time, talents and resources to meet the needs of the youth enrolled in the program.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5180" indent="-286608"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6431" indent="-229286"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5003" indent="-229286"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63576" indent="-229286"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22148" indent="-229286" algn="ctr" defTabSz="93147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80721" indent="-229286" algn="ctr" defTabSz="93147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39293" indent="-229286" algn="ctr" defTabSz="93147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97866" indent="-229286" algn="ctr" defTabSz="93147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3B22D93-C7C9-44B0-BAD0-99544B73CB87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·4-H members are responsible for systematically </a:t>
            </a:r>
            <a:r>
              <a:rPr lang="en-US" dirty="0"/>
              <a:t>masters knowledge and skills in one or more 4-H Project areas. </a:t>
            </a:r>
          </a:p>
          <a:p>
            <a:endParaRPr lang="en-US" dirty="0" smtClean="0"/>
          </a:p>
          <a:p>
            <a:r>
              <a:rPr lang="en-US" dirty="0" smtClean="0"/>
              <a:t>The boy or girl takes </a:t>
            </a:r>
            <a:r>
              <a:rPr lang="en-US" dirty="0"/>
              <a:t>responsibility setting goals </a:t>
            </a:r>
            <a:r>
              <a:rPr lang="en-US" dirty="0" smtClean="0"/>
              <a:t> - learning to plan the work.</a:t>
            </a:r>
          </a:p>
          <a:p>
            <a:endParaRPr lang="en-US" dirty="0"/>
          </a:p>
          <a:p>
            <a:r>
              <a:rPr lang="en-US" dirty="0" smtClean="0"/>
              <a:t>The member is responsible for working </a:t>
            </a:r>
            <a:r>
              <a:rPr lang="en-US" dirty="0"/>
              <a:t>toward the goals </a:t>
            </a:r>
            <a:r>
              <a:rPr lang="en-US" dirty="0" smtClean="0"/>
              <a:t> - Work </a:t>
            </a:r>
            <a:r>
              <a:rPr lang="en-US" dirty="0"/>
              <a:t>the </a:t>
            </a:r>
            <a:r>
              <a:rPr lang="en-US" dirty="0" smtClean="0"/>
              <a:t>Plan.</a:t>
            </a:r>
          </a:p>
          <a:p>
            <a:endParaRPr lang="en-US" dirty="0"/>
          </a:p>
          <a:p>
            <a:r>
              <a:rPr lang="en-US" dirty="0"/>
              <a:t>Through project work  4-H member  are learning to learn - acquiring, evaluating and using information, as well as understanding the methods and skills for learning.</a:t>
            </a:r>
          </a:p>
          <a:p>
            <a:endParaRPr lang="en-US" dirty="0" smtClean="0"/>
          </a:p>
          <a:p>
            <a:r>
              <a:rPr lang="en-US" dirty="0" smtClean="0"/>
              <a:t>In an effort to record what they are learning the child is  encouraged to keep records.  Recording selected useful information.</a:t>
            </a:r>
          </a:p>
          <a:p>
            <a:endParaRPr lang="en-US" dirty="0" smtClean="0"/>
          </a:p>
          <a:p>
            <a:r>
              <a:rPr lang="en-US" dirty="0" smtClean="0"/>
              <a:t>As a result of accepting responsibility  and participating in 4-H programming  the young person is developing moral strength and character, integrity and fortitude.</a:t>
            </a: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5180" indent="-286608"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6431" indent="-229286"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5003" indent="-229286"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63576" indent="-229286"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22148" indent="-229286" algn="ctr" defTabSz="93147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80721" indent="-229286" algn="ctr" defTabSz="93147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39293" indent="-229286" algn="ctr" defTabSz="93147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97866" indent="-229286" algn="ctr" defTabSz="93147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F2D8F2F-09BA-4631-A1BF-F999EEA975AB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Family is essential to the success of the member.  They require a support system that  encourage </a:t>
            </a:r>
            <a:r>
              <a:rPr lang="en-US" dirty="0"/>
              <a:t>participation in a variety of 4-H programs at the local and county level </a:t>
            </a:r>
            <a:r>
              <a:rPr lang="en-US" dirty="0" smtClean="0"/>
              <a:t>.  Participation  assist </a:t>
            </a:r>
            <a:r>
              <a:rPr lang="en-US" dirty="0"/>
              <a:t>in the </a:t>
            </a:r>
            <a:r>
              <a:rPr lang="en-US" dirty="0" smtClean="0"/>
              <a:t>total development </a:t>
            </a:r>
            <a:r>
              <a:rPr lang="en-US" dirty="0"/>
              <a:t>of the </a:t>
            </a:r>
            <a:r>
              <a:rPr lang="en-US" dirty="0" smtClean="0"/>
              <a:t>child.</a:t>
            </a:r>
          </a:p>
          <a:p>
            <a:endParaRPr lang="en-US" dirty="0"/>
          </a:p>
          <a:p>
            <a:r>
              <a:rPr lang="en-US" dirty="0" smtClean="0"/>
              <a:t>Parents  must  support </a:t>
            </a:r>
            <a:r>
              <a:rPr lang="en-US" dirty="0"/>
              <a:t>local and county 4-H program through time, talent, skills and financial support</a:t>
            </a:r>
            <a:r>
              <a:rPr lang="en-US" dirty="0" smtClean="0"/>
              <a:t>.  A 4-H program requires many adults in a variety of leadership roles to provide quality programming.</a:t>
            </a:r>
          </a:p>
          <a:p>
            <a:endParaRPr lang="en-US" dirty="0"/>
          </a:p>
          <a:p>
            <a:r>
              <a:rPr lang="en-US" dirty="0" smtClean="0"/>
              <a:t>Each family comes to the 4-H family with unique talents and character.  Through programming we all learn to work </a:t>
            </a:r>
            <a:r>
              <a:rPr lang="en-US" dirty="0"/>
              <a:t>cooperatively with other families and 4-H volunteers</a:t>
            </a:r>
            <a:r>
              <a:rPr lang="en-US" dirty="0" smtClean="0"/>
              <a:t>. for the well being of the youth and program.</a:t>
            </a:r>
          </a:p>
          <a:p>
            <a:endParaRPr lang="en-US" dirty="0"/>
          </a:p>
          <a:p>
            <a:r>
              <a:rPr lang="en-US" dirty="0" smtClean="0"/>
              <a:t>Families need to participate </a:t>
            </a:r>
            <a:r>
              <a:rPr lang="en-US" dirty="0"/>
              <a:t>in Parent-Volunteer Training to enhance personal knowledge of 4-H, as well as, to assist and guide the child</a:t>
            </a:r>
            <a:r>
              <a:rPr lang="en-US" dirty="0" smtClean="0"/>
              <a:t>. </a:t>
            </a:r>
          </a:p>
          <a:p>
            <a:endParaRPr lang="en-US" dirty="0"/>
          </a:p>
          <a:p>
            <a:r>
              <a:rPr lang="en-US" dirty="0" smtClean="0"/>
              <a:t>Parents should also be involved with the Parent-Volunteer Association or Leaders Council.</a:t>
            </a:r>
            <a:endParaRPr lang="en-US" dirty="0"/>
          </a:p>
          <a:p>
            <a:r>
              <a:rPr lang="en-US" dirty="0"/>
              <a:t> </a:t>
            </a:r>
          </a:p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5180" indent="-286608"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6431" indent="-229286"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5003" indent="-229286"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63576" indent="-229286"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22148" indent="-229286" algn="ctr" defTabSz="93147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80721" indent="-229286" algn="ctr" defTabSz="93147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39293" indent="-229286" algn="ctr" defTabSz="93147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97866" indent="-229286" algn="ctr" defTabSz="93147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4558CD7-F56A-46D9-8057-5F27CE94A1A6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Oklahoma 4-H is dedicated to providing our members with a safe environment to learn and caring adults providing positive youth development programming.</a:t>
            </a:r>
          </a:p>
          <a:p>
            <a:endParaRPr lang="en-US" dirty="0" smtClean="0"/>
          </a:p>
          <a:p>
            <a:r>
              <a:rPr lang="en-US" dirty="0" smtClean="0"/>
              <a:t>For the protection of our members and the volunteers  we have a  volunteer </a:t>
            </a:r>
            <a:r>
              <a:rPr lang="en-US" dirty="0"/>
              <a:t>certification </a:t>
            </a:r>
            <a:r>
              <a:rPr lang="en-US" dirty="0" smtClean="0"/>
              <a:t>process in place for </a:t>
            </a:r>
            <a:r>
              <a:rPr lang="en-US" dirty="0"/>
              <a:t>recruiting, selecting and training volunteers who work directly with 4-H members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T</a:t>
            </a:r>
            <a:r>
              <a:rPr lang="en-US" dirty="0" smtClean="0"/>
              <a:t>o </a:t>
            </a:r>
            <a:r>
              <a:rPr lang="en-US" dirty="0"/>
              <a:t>maintain certification volunteers must annually participate in Parent-Volunteer Training opportunities, re-enroll and review and agree to abide by the Oklahoma 4-H Behavioral Guidelines.</a:t>
            </a:r>
          </a:p>
          <a:p>
            <a:r>
              <a:rPr lang="en-US" dirty="0"/>
              <a:t> </a:t>
            </a:r>
          </a:p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5180" indent="-286608"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6431" indent="-229286"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5003" indent="-229286"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63576" indent="-229286"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22148" indent="-229286" algn="ctr" defTabSz="93147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80721" indent="-229286" algn="ctr" defTabSz="93147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39293" indent="-229286" algn="ctr" defTabSz="93147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97866" indent="-229286" algn="ctr" defTabSz="93147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77A50D2-CEAA-44F4-B6FC-696A567BE7CC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4-H volunteers are vital to a success 4-H program.  Volunteers wearing lots of different hats and providing their time, talents and resources at the club and county level.</a:t>
            </a:r>
          </a:p>
          <a:p>
            <a:endParaRPr lang="en-US" dirty="0" smtClean="0"/>
          </a:p>
          <a:p>
            <a:r>
              <a:rPr lang="en-US" dirty="0" smtClean="0"/>
              <a:t>Leadership </a:t>
            </a:r>
            <a:r>
              <a:rPr lang="en-US" dirty="0"/>
              <a:t>will include planning, developing, implementing and evaluating educational programs and activities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Being a positive role model and working  </a:t>
            </a:r>
            <a:r>
              <a:rPr lang="en-US" dirty="0"/>
              <a:t>cooperatively with 4-H families, volunteers and Extension Educators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Each volunteer is dedicated to enhancing their  </a:t>
            </a:r>
            <a:r>
              <a:rPr lang="en-US" dirty="0"/>
              <a:t>personal knowledge of </a:t>
            </a:r>
            <a:r>
              <a:rPr lang="en-US" dirty="0" smtClean="0"/>
              <a:t>4-H and acquiring project knowledge by participating in continuing education offered at the county, district and state levels.</a:t>
            </a:r>
            <a:endParaRPr lang="en-US" dirty="0"/>
          </a:p>
          <a:p>
            <a:r>
              <a:rPr lang="en-US" dirty="0"/>
              <a:t> </a:t>
            </a:r>
          </a:p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5180" indent="-286608"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6431" indent="-229286"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5003" indent="-229286"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63576" indent="-229286" defTabSz="931476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22148" indent="-229286" algn="ctr" defTabSz="93147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80721" indent="-229286" algn="ctr" defTabSz="93147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39293" indent="-229286" algn="ctr" defTabSz="93147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97866" indent="-229286" algn="ctr" defTabSz="93147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FA27C4B-4B41-4B11-8120-6CD3DF36F656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Extension educators </a:t>
            </a:r>
            <a:r>
              <a:rPr lang="en-US" dirty="0"/>
              <a:t>and Para-professionals are responsible for the management, leadership and direction of the total 4-H Youth Development program in the county. </a:t>
            </a:r>
            <a:r>
              <a:rPr lang="en-US" dirty="0" smtClean="0"/>
              <a:t>  To accomplish the task they surround themselves with trained volunteers dedicated to the 4-H youth development principles.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 smtClean="0"/>
              <a:t>County educators provide </a:t>
            </a:r>
            <a:r>
              <a:rPr lang="en-US" dirty="0"/>
              <a:t>Parent-Volunteer Training at the county, district and state levels.  Training </a:t>
            </a:r>
            <a:r>
              <a:rPr lang="en-US" dirty="0" smtClean="0"/>
              <a:t> provides </a:t>
            </a:r>
            <a:r>
              <a:rPr lang="en-US" dirty="0"/>
              <a:t>the tools and knowledge that parents and volunteers need to successfully implement, maintain and develop 4-H clubs and </a:t>
            </a:r>
            <a:r>
              <a:rPr lang="en-US" dirty="0" smtClean="0"/>
              <a:t>members.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Their goal is to provide </a:t>
            </a:r>
            <a:r>
              <a:rPr lang="en-US" dirty="0"/>
              <a:t>the support and training for the implementation of a volunteer led program at the local and county level.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The county educator will be the catalyst to keep everyone focused on working cooperatively.  Making decisions which  provide a fun, educational and quality experience for the 4-H member.</a:t>
            </a:r>
            <a:endParaRPr lang="en-US" alt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23147" y="4237453"/>
            <a:ext cx="5919893" cy="4183380"/>
          </a:xfrm>
        </p:spPr>
        <p:txBody>
          <a:bodyPr/>
          <a:lstStyle/>
          <a:p>
            <a:pPr>
              <a:spcAft>
                <a:spcPts val="593"/>
              </a:spcAft>
            </a:pPr>
            <a:r>
              <a:rPr lang="en-US" dirty="0" smtClean="0"/>
              <a:t>4-H</a:t>
            </a:r>
            <a:r>
              <a:rPr lang="en-US" baseline="0" dirty="0" smtClean="0"/>
              <a:t> 101 Activity 13 B provides a excellent example of how the work load needs to be shared </a:t>
            </a:r>
            <a:r>
              <a:rPr lang="en-US" baseline="0" smtClean="0"/>
              <a:t>by everyone.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7242C6-317E-46E1-8976-1AED9CAAFAD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068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7927" y="681931"/>
            <a:ext cx="7772400" cy="3432869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91000"/>
            <a:ext cx="6400800" cy="9144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363347" y="6356350"/>
            <a:ext cx="1485253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9E0EA813-ABDF-4669-9467-4A88FE5319BD}" type="datetimeFigureOut">
              <a:rPr lang="en-US" smtClean="0"/>
              <a:pPr/>
              <a:t>4/23/2017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7848600" y="6356350"/>
            <a:ext cx="561975" cy="365125"/>
          </a:xfrm>
        </p:spPr>
        <p:txBody>
          <a:bodyPr/>
          <a:lstStyle>
            <a:lvl1pPr>
              <a:defRPr sz="1400"/>
            </a:lvl1pPr>
          </a:lstStyle>
          <a:p>
            <a:fld id="{A3FC98FD-A00A-4B6E-8BCA-F3595ECF61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152400" y="6356350"/>
            <a:ext cx="28479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>
            <a:lvl1pPr>
              <a:defRPr sz="31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92" y="1066800"/>
            <a:ext cx="8229600" cy="4038601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363347" y="6356350"/>
            <a:ext cx="1485253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9E0EA813-ABDF-4669-9467-4A88FE5319BD}" type="datetimeFigureOut">
              <a:rPr lang="en-US" smtClean="0"/>
              <a:pPr/>
              <a:t>4/23/2017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7848600" y="6356350"/>
            <a:ext cx="561975" cy="365125"/>
          </a:xfrm>
        </p:spPr>
        <p:txBody>
          <a:bodyPr/>
          <a:lstStyle>
            <a:lvl1pPr>
              <a:defRPr sz="1400"/>
            </a:lvl1pPr>
          </a:lstStyle>
          <a:p>
            <a:fld id="{A3FC98FD-A00A-4B6E-8BCA-F3595ECF61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152400" y="6356350"/>
            <a:ext cx="28479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2954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9925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Oval 6"/>
          <p:cNvSpPr/>
          <p:nvPr/>
        </p:nvSpPr>
        <p:spPr>
          <a:xfrm>
            <a:off x="4495800" y="38481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8481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8481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0"/>
          </p:nvPr>
        </p:nvSpPr>
        <p:spPr>
          <a:xfrm>
            <a:off x="6363347" y="6356350"/>
            <a:ext cx="1485253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9E0EA813-ABDF-4669-9467-4A88FE5319BD}" type="datetimeFigureOut">
              <a:rPr lang="en-US" smtClean="0"/>
              <a:pPr/>
              <a:t>4/23/2017</a:t>
            </a:fld>
            <a:endParaRPr lang="en-US" dirty="0"/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7848600" y="6356350"/>
            <a:ext cx="561975" cy="365125"/>
          </a:xfrm>
        </p:spPr>
        <p:txBody>
          <a:bodyPr/>
          <a:lstStyle>
            <a:lvl1pPr>
              <a:defRPr sz="1400"/>
            </a:lvl1pPr>
          </a:lstStyle>
          <a:p>
            <a:fld id="{A3FC98FD-A00A-4B6E-8BCA-F3595ECF61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152400" y="6356350"/>
            <a:ext cx="28479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4038601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066800"/>
            <a:ext cx="4041648" cy="40386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>
          <a:xfrm>
            <a:off x="6363347" y="6356350"/>
            <a:ext cx="1485253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9E0EA813-ABDF-4669-9467-4A88FE5319BD}" type="datetimeFigureOut">
              <a:rPr lang="en-US" smtClean="0"/>
              <a:pPr/>
              <a:t>4/23/2017</a:t>
            </a:fld>
            <a:endParaRPr lang="en-US" dirty="0"/>
          </a:p>
        </p:txBody>
      </p:sp>
      <p:sp>
        <p:nvSpPr>
          <p:cNvPr id="10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7848600" y="6356350"/>
            <a:ext cx="561975" cy="365125"/>
          </a:xfrm>
        </p:spPr>
        <p:txBody>
          <a:bodyPr/>
          <a:lstStyle>
            <a:lvl1pPr>
              <a:defRPr sz="1400"/>
            </a:lvl1pPr>
          </a:lstStyle>
          <a:p>
            <a:fld id="{A3FC98FD-A00A-4B6E-8BCA-F3595ECF61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152400" y="6356350"/>
            <a:ext cx="28479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>
            <a:lvl1pPr>
              <a:defRPr sz="31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0668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1676400"/>
            <a:ext cx="4041648" cy="3429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1676400"/>
            <a:ext cx="4041648" cy="3429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0"/>
          </p:nvPr>
        </p:nvSpPr>
        <p:spPr>
          <a:xfrm>
            <a:off x="6363347" y="6356350"/>
            <a:ext cx="1485253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9E0EA813-ABDF-4669-9467-4A88FE5319BD}" type="datetimeFigureOut">
              <a:rPr lang="en-US" smtClean="0"/>
              <a:pPr/>
              <a:t>4/23/2017</a:t>
            </a:fld>
            <a:endParaRPr lang="en-US" dirty="0"/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7848600" y="6356350"/>
            <a:ext cx="561975" cy="365125"/>
          </a:xfrm>
        </p:spPr>
        <p:txBody>
          <a:bodyPr/>
          <a:lstStyle>
            <a:lvl1pPr>
              <a:defRPr sz="1400"/>
            </a:lvl1pPr>
          </a:lstStyle>
          <a:p>
            <a:fld id="{A3FC98FD-A00A-4B6E-8BCA-F3595ECF61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152400" y="6356350"/>
            <a:ext cx="28479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>
            <a:lvl1pPr>
              <a:defRPr sz="31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6363347" y="6356350"/>
            <a:ext cx="1485253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9E0EA813-ABDF-4669-9467-4A88FE5319BD}" type="datetimeFigureOut">
              <a:rPr lang="en-US" smtClean="0"/>
              <a:pPr/>
              <a:t>4/23/2017</a:t>
            </a:fld>
            <a:endParaRPr lang="en-US" dirty="0"/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7848600" y="6356350"/>
            <a:ext cx="561975" cy="365125"/>
          </a:xfrm>
        </p:spPr>
        <p:txBody>
          <a:bodyPr/>
          <a:lstStyle>
            <a:lvl1pPr>
              <a:defRPr sz="1400"/>
            </a:lvl1pPr>
          </a:lstStyle>
          <a:p>
            <a:fld id="{A3FC98FD-A00A-4B6E-8BCA-F3595ECF61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152400" y="6356350"/>
            <a:ext cx="28479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>
            <a:lvl1pPr>
              <a:defRPr sz="31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>
          <a:xfrm>
            <a:off x="6363347" y="6356350"/>
            <a:ext cx="1485253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9E0EA813-ABDF-4669-9467-4A88FE5319BD}" type="datetimeFigureOut">
              <a:rPr lang="en-US" smtClean="0"/>
              <a:pPr/>
              <a:t>4/23/2017</a:t>
            </a:fld>
            <a:endParaRPr lang="en-US" dirty="0"/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7848600" y="6356350"/>
            <a:ext cx="561975" cy="365125"/>
          </a:xfrm>
        </p:spPr>
        <p:txBody>
          <a:bodyPr/>
          <a:lstStyle>
            <a:lvl1pPr>
              <a:defRPr sz="1400"/>
            </a:lvl1pPr>
          </a:lstStyle>
          <a:p>
            <a:fld id="{A3FC98FD-A00A-4B6E-8BCA-F3595ECF61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152400" y="6356350"/>
            <a:ext cx="28479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1"/>
            <a:ext cx="4995863" cy="49085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1"/>
            <a:ext cx="3008313" cy="2743200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>
          <a:xfrm>
            <a:off x="6363347" y="6356350"/>
            <a:ext cx="1485253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9E0EA813-ABDF-4669-9467-4A88FE5319BD}" type="datetimeFigureOut">
              <a:rPr lang="en-US" smtClean="0"/>
              <a:pPr/>
              <a:t>4/23/2017</a:t>
            </a:fld>
            <a:endParaRPr lang="en-US" dirty="0"/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7848600" y="6356350"/>
            <a:ext cx="561975" cy="365125"/>
          </a:xfrm>
        </p:spPr>
        <p:txBody>
          <a:bodyPr/>
          <a:lstStyle>
            <a:lvl1pPr>
              <a:defRPr sz="1400"/>
            </a:lvl1pPr>
          </a:lstStyle>
          <a:p>
            <a:fld id="{A3FC98FD-A00A-4B6E-8BCA-F3595ECF61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152400" y="6356350"/>
            <a:ext cx="28479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3352800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6400" y="464820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>
          <a:xfrm>
            <a:off x="6363347" y="6356350"/>
            <a:ext cx="1485253" cy="365125"/>
          </a:xfrm>
          <a:prstGeom prst="rect">
            <a:avLst/>
          </a:prstGeom>
        </p:spPr>
        <p:txBody>
          <a:bodyPr/>
          <a:lstStyle>
            <a:lvl1pPr algn="r">
              <a:defRPr sz="1600"/>
            </a:lvl1pPr>
          </a:lstStyle>
          <a:p>
            <a:fld id="{9E0EA813-ABDF-4669-9467-4A88FE5319BD}" type="datetimeFigureOut">
              <a:rPr lang="en-US" smtClean="0"/>
              <a:pPr/>
              <a:t>4/23/2017</a:t>
            </a:fld>
            <a:endParaRPr lang="en-US" dirty="0"/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7848600" y="6356350"/>
            <a:ext cx="561975" cy="365125"/>
          </a:xfrm>
        </p:spPr>
        <p:txBody>
          <a:bodyPr/>
          <a:lstStyle>
            <a:lvl1pPr>
              <a:defRPr sz="1400"/>
            </a:lvl1pPr>
          </a:lstStyle>
          <a:p>
            <a:fld id="{A3FC98FD-A00A-4B6E-8BCA-F3595ECF61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152400" y="6356350"/>
            <a:ext cx="28479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0092" y="1066800"/>
            <a:ext cx="8229600" cy="4038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>
            <a:lvl1pPr>
              <a:defRPr sz="31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906962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906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18" Type="http://schemas.openxmlformats.org/officeDocument/2006/relationships/image" Target="../media/image7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092" y="1371600"/>
            <a:ext cx="8229600" cy="3733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3FC98FD-A00A-4B6E-8BCA-F3595ECF613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3" descr="C:\Users\kknoepf\AppData\Local\Microsoft\Windows\Temporary Internet Files\Content.IE5\W0YSMFXX\MP900442489[1].jpg"/>
          <p:cNvPicPr>
            <a:picLocks noChangeAspect="1" noChangeArrowheads="1"/>
          </p:cNvPicPr>
          <p:nvPr userDrawn="1"/>
        </p:nvPicPr>
        <p:blipFill rotWithShape="1"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9" t="275" r="4596"/>
          <a:stretch/>
        </p:blipFill>
        <p:spPr bwMode="auto">
          <a:xfrm>
            <a:off x="-76200" y="5234964"/>
            <a:ext cx="2151529" cy="1623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5" descr="C:\Users\kknoepf\AppData\Local\Microsoft\Windows\Temporary Internet Files\Content.IE5\LFH9NO5U\MP900438753[1].jpg"/>
          <p:cNvPicPr>
            <a:picLocks noChangeAspect="1" noChangeArrowheads="1"/>
          </p:cNvPicPr>
          <p:nvPr userDrawn="1"/>
        </p:nvPicPr>
        <p:blipFill>
          <a:blip r:embed="rId1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230482"/>
            <a:ext cx="1095862" cy="162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7" descr="D:\powerpoint photos\4H historical 28.jpg"/>
          <p:cNvPicPr>
            <a:picLocks noChangeAspect="1" noChangeArrowheads="1"/>
          </p:cNvPicPr>
          <p:nvPr userDrawn="1"/>
        </p:nvPicPr>
        <p:blipFill>
          <a:blip r:embed="rId1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940" y="5211971"/>
            <a:ext cx="2575954" cy="166453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6" descr="C:\Users\kknoepf\AppData\Local\Microsoft\Windows\Temporary Internet Files\Content.IE5\SROT25GR\MP900446488[1].jpg"/>
          <p:cNvPicPr>
            <a:picLocks noChangeAspect="1" noChangeArrowheads="1"/>
          </p:cNvPicPr>
          <p:nvPr userDrawn="1"/>
        </p:nvPicPr>
        <p:blipFill>
          <a:blip r:embed="rId1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5230482"/>
            <a:ext cx="2441278" cy="162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kknoepf\AppData\Local\Microsoft\Windows\Temporary Internet Files\Content.IE5\W0YSMFXX\MP900430612[2].jpg"/>
          <p:cNvPicPr>
            <a:picLocks noChangeAspect="1" noChangeArrowheads="1"/>
          </p:cNvPicPr>
          <p:nvPr userDrawn="1"/>
        </p:nvPicPr>
        <p:blipFill rotWithShape="1">
          <a:blip r:embed="rId1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59" t="9474" r="7102"/>
          <a:stretch/>
        </p:blipFill>
        <p:spPr bwMode="auto">
          <a:xfrm>
            <a:off x="5489278" y="5220225"/>
            <a:ext cx="1105662" cy="162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313" y="6077830"/>
            <a:ext cx="656227" cy="7031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76200" y="5211971"/>
            <a:ext cx="9220200" cy="18511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48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4.jpeg"/><Relationship Id="rId4" Type="http://schemas.openxmlformats.org/officeDocument/2006/relationships/image" Target="../media/image9.jpeg"/><Relationship Id="rId9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 descr="C:\Users\kknoepf\AppData\Local\Microsoft\Windows\Temporary Internet Files\Content.IE5\SROT25GR\MP900446488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66530" y="7924800"/>
            <a:ext cx="3505200" cy="233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-76200" y="0"/>
            <a:ext cx="9296400" cy="6920263"/>
            <a:chOff x="-76200" y="-37095"/>
            <a:chExt cx="9296400" cy="6920263"/>
          </a:xfrm>
        </p:grpSpPr>
        <p:pic>
          <p:nvPicPr>
            <p:cNvPr id="49" name="Picture 7" descr="D:\powerpoint photos\4H historical 28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240" y="0"/>
              <a:ext cx="3672840" cy="224276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C:\Users\kknoepf\AppData\Local\Microsoft\Windows\Temporary Internet Files\Content.IE5\LFH9NO5U\MP900442191[1]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9360" y="4523870"/>
              <a:ext cx="3590840" cy="23341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4" name="Picture 40" descr="C:\Users\kknoepf\AppData\Local\Microsoft\Windows\Temporary Internet Files\Content.IE5\W0YSMFXX\MP900430612[1]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71"/>
            <a:stretch/>
          </p:blipFill>
          <p:spPr bwMode="auto">
            <a:xfrm>
              <a:off x="-76200" y="4443932"/>
              <a:ext cx="2956560" cy="24140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6" name="Picture 32" descr="C:\Users\kknoepf\AppData\Local\Microsoft\Windows\Temporary Internet Files\Content.IE5\W0YSMFXX\MP900426563[1]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4494" y="-37095"/>
              <a:ext cx="1862866" cy="2356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6" descr="D:\powerpoint photos\4H historical 10.jpg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8" t="12760" r="34257"/>
            <a:stretch/>
          </p:blipFill>
          <p:spPr bwMode="auto">
            <a:xfrm>
              <a:off x="3810000" y="4523870"/>
              <a:ext cx="1828800" cy="2341441"/>
            </a:xfrm>
            <a:prstGeom prst="rect">
              <a:avLst/>
            </a:prstGeom>
            <a:noFill/>
            <a:ln w="1270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1" name="Group 20"/>
            <p:cNvGrpSpPr/>
            <p:nvPr/>
          </p:nvGrpSpPr>
          <p:grpSpPr>
            <a:xfrm>
              <a:off x="15240" y="2286372"/>
              <a:ext cx="9128760" cy="2237498"/>
              <a:chOff x="15240" y="2191567"/>
              <a:chExt cx="9128760" cy="2237498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5240" y="2191567"/>
                <a:ext cx="6918960" cy="2189368"/>
              </a:xfrm>
              <a:prstGeom prst="rect">
                <a:avLst/>
              </a:prstGeom>
              <a:solidFill>
                <a:srgbClr val="00B050"/>
              </a:solidFill>
              <a:ln w="12700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>
                    <a:solidFill>
                      <a:srgbClr val="6600FF"/>
                    </a:solidFill>
                  </a:ln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28600" y="2919557"/>
                <a:ext cx="6172200" cy="92333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r"/>
                <a:r>
                  <a:rPr lang="en-US" sz="5400" b="1" dirty="0" smtClean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</a:rPr>
                  <a:t>Roles in 4-H</a:t>
                </a:r>
                <a:endParaRPr lang="en-US" sz="5400" b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</a:endParaRPr>
              </a:p>
            </p:txBody>
          </p:sp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55668" y="2191567"/>
                <a:ext cx="2088332" cy="2237498"/>
              </a:xfrm>
              <a:prstGeom prst="rect">
                <a:avLst/>
              </a:prstGeom>
            </p:spPr>
          </p:pic>
          <p:sp>
            <p:nvSpPr>
              <p:cNvPr id="20" name="TextBox 19"/>
              <p:cNvSpPr txBox="1"/>
              <p:nvPr/>
            </p:nvSpPr>
            <p:spPr>
              <a:xfrm>
                <a:off x="2209800" y="3810000"/>
                <a:ext cx="4495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err="1" smtClean="0">
                    <a:solidFill>
                      <a:schemeClr val="bg1"/>
                    </a:solidFill>
                  </a:rPr>
                  <a:t>oklahoma</a:t>
                </a:r>
                <a:r>
                  <a:rPr lang="en-US" b="1" dirty="0" smtClean="0">
                    <a:solidFill>
                      <a:schemeClr val="bg1"/>
                    </a:solidFill>
                  </a:rPr>
                  <a:t> 4-h volunteer development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53" name="Straight Connector 52"/>
            <p:cNvCxnSpPr/>
            <p:nvPr/>
          </p:nvCxnSpPr>
          <p:spPr>
            <a:xfrm>
              <a:off x="5638800" y="4523870"/>
              <a:ext cx="0" cy="2359298"/>
            </a:xfrm>
            <a:prstGeom prst="line">
              <a:avLst/>
            </a:prstGeom>
            <a:ln w="1270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60" name="Picture 36" descr="C:\Users\kknoepf\AppData\Local\Microsoft\Windows\Temporary Internet Files\Content.IE5\SROT25GR\MP900448415[1].jpg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08" r="23341" b="1596"/>
            <a:stretch/>
          </p:blipFill>
          <p:spPr bwMode="auto">
            <a:xfrm>
              <a:off x="6332220" y="0"/>
              <a:ext cx="2887980" cy="22502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0" name="Straight Connector 69"/>
            <p:cNvCxnSpPr/>
            <p:nvPr/>
          </p:nvCxnSpPr>
          <p:spPr>
            <a:xfrm>
              <a:off x="3718560" y="-6249"/>
              <a:ext cx="0" cy="2290277"/>
            </a:xfrm>
            <a:prstGeom prst="line">
              <a:avLst/>
            </a:prstGeom>
            <a:ln w="1270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/>
            <p:cNvSpPr/>
            <p:nvPr/>
          </p:nvSpPr>
          <p:spPr>
            <a:xfrm>
              <a:off x="2788920" y="4523870"/>
              <a:ext cx="1021080" cy="235929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471160" y="0"/>
              <a:ext cx="929640" cy="230522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52400" y="2388700"/>
            <a:ext cx="617220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This is 4-H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67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E2E855A-DBBC-4AFF-AAD1-6D51BC06D12E}" type="slidenum">
              <a:rPr lang="en-US" altLang="en-US" sz="1400"/>
              <a:pPr eaLnBrk="1" hangingPunct="1"/>
              <a:t>2</a:t>
            </a:fld>
            <a:endParaRPr lang="en-US" altLang="en-US" sz="1400"/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609600" y="381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3600" b="1" dirty="0">
                <a:solidFill>
                  <a:schemeClr val="accent3">
                    <a:lumMod val="75000"/>
                  </a:schemeClr>
                </a:solidFill>
                <a:effectLst/>
              </a:rPr>
              <a:t>4-H</a:t>
            </a:r>
            <a:r>
              <a:rPr lang="en-US" sz="3600" dirty="0">
                <a:solidFill>
                  <a:schemeClr val="tx2"/>
                </a:solidFill>
                <a:effectLst/>
              </a:rPr>
              <a:t> </a:t>
            </a:r>
            <a:r>
              <a:rPr lang="en-US" sz="3600" b="1" dirty="0">
                <a:solidFill>
                  <a:schemeClr val="tx2"/>
                </a:solidFill>
                <a:effectLst/>
              </a:rPr>
              <a:t>Roles</a:t>
            </a:r>
            <a:endParaRPr lang="en-US" sz="36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533400" y="1524000"/>
            <a:ext cx="82296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indent="-457200" algn="l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36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4-H Member</a:t>
            </a:r>
          </a:p>
          <a:p>
            <a:pPr marL="457200" indent="-457200" algn="l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36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Family</a:t>
            </a:r>
          </a:p>
          <a:p>
            <a:pPr marL="457200" indent="-457200" algn="l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36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Certified Volunteer</a:t>
            </a:r>
          </a:p>
          <a:p>
            <a:pPr marL="457200" indent="-457200" algn="l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36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Volunteer</a:t>
            </a:r>
          </a:p>
          <a:p>
            <a:pPr marL="457200" indent="-457200" algn="l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36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Extension </a:t>
            </a:r>
            <a:r>
              <a:rPr lang="en-US" altLang="en-US" sz="36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Educator</a:t>
            </a:r>
            <a:endParaRPr lang="en-US" altLang="en-US" sz="36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+mj-lt"/>
            </a:endParaRPr>
          </a:p>
        </p:txBody>
      </p:sp>
      <p:pic>
        <p:nvPicPr>
          <p:cNvPr id="48150" name="Picture 22" descr="PIZZ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984" y="2667000"/>
            <a:ext cx="2144713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256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8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58552FB-90A7-4415-B519-5D2E33B38988}" type="slidenum">
              <a:rPr lang="en-US" altLang="en-US" sz="1400"/>
              <a:pPr eaLnBrk="1" hangingPunct="1"/>
              <a:t>3</a:t>
            </a:fld>
            <a:endParaRPr lang="en-US" altLang="en-US" sz="1400" dirty="0"/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1104607" y="533400"/>
            <a:ext cx="64770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buClr>
                <a:schemeClr val="accent2"/>
              </a:buClr>
              <a:buFont typeface="Wingdings" pitchFamily="2" charset="2"/>
              <a:buNone/>
            </a:pPr>
            <a:r>
              <a:rPr lang="en-US" altLang="en-US" sz="3600" b="1" dirty="0">
                <a:solidFill>
                  <a:schemeClr val="accent3">
                    <a:lumMod val="75000"/>
                  </a:schemeClr>
                </a:solidFill>
                <a:effectLst/>
                <a:latin typeface="+mn-lt"/>
              </a:rPr>
              <a:t>4-H</a:t>
            </a:r>
            <a:r>
              <a:rPr lang="en-US" altLang="en-US" sz="3600" b="1" dirty="0">
                <a:solidFill>
                  <a:schemeClr val="tx2"/>
                </a:solidFill>
                <a:effectLst/>
                <a:latin typeface="+mn-lt"/>
              </a:rPr>
              <a:t> Member</a:t>
            </a:r>
          </a:p>
          <a:p>
            <a:pPr marL="457200" indent="-457200" algn="l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Take </a:t>
            </a:r>
            <a:r>
              <a:rPr lang="en-US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responsibility for setting goals, working toward the goals, keeping records and being a role model in deeds and actions.</a:t>
            </a:r>
          </a:p>
        </p:txBody>
      </p:sp>
      <p:pic>
        <p:nvPicPr>
          <p:cNvPr id="49175" name="Picture 23" descr="ROCK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225" y="2704883"/>
            <a:ext cx="2290763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318015" y="456835"/>
            <a:ext cx="762000" cy="4496096"/>
            <a:chOff x="318015" y="456835"/>
            <a:chExt cx="762000" cy="4496096"/>
          </a:xfrm>
        </p:grpSpPr>
        <p:sp>
          <p:nvSpPr>
            <p:cNvPr id="10" name="Rectangle 44"/>
            <p:cNvSpPr>
              <a:spLocks noChangeArrowheads="1"/>
            </p:cNvSpPr>
            <p:nvPr/>
          </p:nvSpPr>
          <p:spPr bwMode="auto">
            <a:xfrm rot="-5377461">
              <a:off x="-1549033" y="2323883"/>
              <a:ext cx="4496096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r>
                <a:rPr lang="en-US" sz="4000" b="1" dirty="0">
                  <a:solidFill>
                    <a:schemeClr val="accent3">
                      <a:lumMod val="75000"/>
                    </a:schemeClr>
                  </a:solidFill>
                </a:rPr>
                <a:t>4-H</a:t>
              </a:r>
              <a:r>
                <a:rPr lang="en-US" sz="4000" dirty="0">
                  <a:solidFill>
                    <a:schemeClr val="tx2"/>
                  </a:solidFill>
                </a:rPr>
                <a:t> Roles</a:t>
              </a:r>
              <a:endParaRPr lang="en-US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1" name="Line 46"/>
            <p:cNvSpPr>
              <a:spLocks noChangeShapeType="1"/>
            </p:cNvSpPr>
            <p:nvPr/>
          </p:nvSpPr>
          <p:spPr bwMode="auto">
            <a:xfrm>
              <a:off x="990600" y="533400"/>
              <a:ext cx="0" cy="4391226"/>
            </a:xfrm>
            <a:prstGeom prst="line">
              <a:avLst/>
            </a:prstGeom>
            <a:noFill/>
            <a:ln w="76200" cmpd="tri">
              <a:solidFill>
                <a:srgbClr val="00B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395654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9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0341EDE-DB68-40A2-B39F-72223CEE6B63}" type="slidenum">
              <a:rPr lang="en-US" altLang="en-US" sz="1400"/>
              <a:pPr eaLnBrk="1" hangingPunct="1"/>
              <a:t>4</a:t>
            </a:fld>
            <a:endParaRPr lang="en-US" altLang="en-US" sz="1400"/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1094746" y="552226"/>
            <a:ext cx="6477000" cy="4553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3600" b="1" dirty="0">
                <a:solidFill>
                  <a:schemeClr val="tx2"/>
                </a:solidFill>
                <a:effectLst/>
                <a:latin typeface="+mn-lt"/>
              </a:rPr>
              <a:t>Family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2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Encourage </a:t>
            </a:r>
            <a:r>
              <a:rPr lang="en-US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participation in 4-H programs at the local and county level and to assist in the development of the 4-H member.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200" noProof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Support local and county 4-H program through time, talent and financial support.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Work cooperatively with other families and 4-H volunteers.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2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Participate in Parent-Volunteer Training to enhance personal knowledge of 4-H, as well as, to assist and guide your child.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en-US" altLang="en-US" dirty="0">
              <a:effectLst/>
              <a:latin typeface="+mj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18015" y="456835"/>
            <a:ext cx="762000" cy="4496096"/>
            <a:chOff x="318015" y="456835"/>
            <a:chExt cx="762000" cy="4496096"/>
          </a:xfrm>
        </p:grpSpPr>
        <p:sp>
          <p:nvSpPr>
            <p:cNvPr id="9" name="Rectangle 44"/>
            <p:cNvSpPr>
              <a:spLocks noChangeArrowheads="1"/>
            </p:cNvSpPr>
            <p:nvPr/>
          </p:nvSpPr>
          <p:spPr bwMode="auto">
            <a:xfrm rot="-5377461">
              <a:off x="-1549033" y="2323883"/>
              <a:ext cx="4496096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r>
                <a:rPr lang="en-US" sz="4000" b="1" dirty="0">
                  <a:solidFill>
                    <a:schemeClr val="accent3">
                      <a:lumMod val="75000"/>
                    </a:schemeClr>
                  </a:solidFill>
                </a:rPr>
                <a:t>4-H</a:t>
              </a:r>
              <a:r>
                <a:rPr lang="en-US" sz="4000" dirty="0">
                  <a:solidFill>
                    <a:schemeClr val="tx2"/>
                  </a:solidFill>
                </a:rPr>
                <a:t> Roles</a:t>
              </a:r>
              <a:endParaRPr lang="en-US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0" name="Line 46"/>
            <p:cNvSpPr>
              <a:spLocks noChangeShapeType="1"/>
            </p:cNvSpPr>
            <p:nvPr/>
          </p:nvSpPr>
          <p:spPr bwMode="auto">
            <a:xfrm>
              <a:off x="990600" y="533400"/>
              <a:ext cx="0" cy="4391226"/>
            </a:xfrm>
            <a:prstGeom prst="line">
              <a:avLst/>
            </a:prstGeom>
            <a:noFill/>
            <a:ln w="76200" cmpd="tri">
              <a:solidFill>
                <a:srgbClr val="00B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1990736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C60B30B-1DC7-447A-A478-5F09E467FBE3}" type="slidenum">
              <a:rPr lang="en-US" altLang="en-US" sz="1400"/>
              <a:pPr eaLnBrk="1" hangingPunct="1"/>
              <a:t>5</a:t>
            </a:fld>
            <a:endParaRPr lang="en-US" altLang="en-US" sz="1400"/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1066800" y="533400"/>
            <a:ext cx="7391400" cy="4421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en-US" sz="3600" b="1" dirty="0" smtClean="0">
                <a:solidFill>
                  <a:schemeClr val="tx2"/>
                </a:solidFill>
                <a:effectLst/>
                <a:latin typeface="+mn-lt"/>
              </a:rPr>
              <a:t>Certified </a:t>
            </a:r>
            <a:r>
              <a:rPr lang="en-US" altLang="en-US" sz="3600" b="1" dirty="0">
                <a:solidFill>
                  <a:schemeClr val="tx2"/>
                </a:solidFill>
                <a:effectLst/>
                <a:latin typeface="+mn-lt"/>
              </a:rPr>
              <a:t>Volunteer</a:t>
            </a:r>
          </a:p>
          <a:p>
            <a:pPr marL="457200" indent="-457200" algn="l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Have </a:t>
            </a:r>
            <a:r>
              <a:rPr lang="en-US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participated in a selection process and orientation session.</a:t>
            </a:r>
          </a:p>
          <a:p>
            <a:pPr marL="457200" indent="-457200" algn="l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Annually </a:t>
            </a:r>
            <a:r>
              <a:rPr lang="en-US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</a:rPr>
              <a:t>participate in Parent-Volunteer training, enroll and agree to accept and follow the Oklahoma 4-H Behavioral Guidelines.</a:t>
            </a:r>
          </a:p>
        </p:txBody>
      </p:sp>
      <p:pic>
        <p:nvPicPr>
          <p:cNvPr id="55319" name="Picture 23" descr="PLA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425" y="3352800"/>
            <a:ext cx="1628775" cy="167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318015" y="456835"/>
            <a:ext cx="762000" cy="4496096"/>
            <a:chOff x="318015" y="456835"/>
            <a:chExt cx="762000" cy="4496096"/>
          </a:xfrm>
        </p:grpSpPr>
        <p:sp>
          <p:nvSpPr>
            <p:cNvPr id="8" name="Rectangle 44"/>
            <p:cNvSpPr>
              <a:spLocks noChangeArrowheads="1"/>
            </p:cNvSpPr>
            <p:nvPr/>
          </p:nvSpPr>
          <p:spPr bwMode="auto">
            <a:xfrm rot="-5377461">
              <a:off x="-1549033" y="2323883"/>
              <a:ext cx="4496096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r>
                <a:rPr lang="en-US" sz="4000" b="1" dirty="0">
                  <a:solidFill>
                    <a:schemeClr val="accent3">
                      <a:lumMod val="75000"/>
                    </a:schemeClr>
                  </a:solidFill>
                </a:rPr>
                <a:t>4-H</a:t>
              </a:r>
              <a:r>
                <a:rPr lang="en-US" sz="4000" dirty="0">
                  <a:solidFill>
                    <a:schemeClr val="tx2"/>
                  </a:solidFill>
                </a:rPr>
                <a:t> Roles</a:t>
              </a:r>
              <a:endParaRPr lang="en-US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9" name="Line 46"/>
            <p:cNvSpPr>
              <a:spLocks noChangeShapeType="1"/>
            </p:cNvSpPr>
            <p:nvPr/>
          </p:nvSpPr>
          <p:spPr bwMode="auto">
            <a:xfrm>
              <a:off x="990600" y="533400"/>
              <a:ext cx="0" cy="4391226"/>
            </a:xfrm>
            <a:prstGeom prst="line">
              <a:avLst/>
            </a:prstGeom>
            <a:noFill/>
            <a:ln w="76200" cmpd="tri">
              <a:solidFill>
                <a:srgbClr val="00B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253851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5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59452AB-04EC-4ACF-9528-284F7494AF70}" type="slidenum">
              <a:rPr lang="en-US" altLang="en-US" sz="1400"/>
              <a:pPr eaLnBrk="1" hangingPunct="1"/>
              <a:t>6</a:t>
            </a:fld>
            <a:endParaRPr lang="en-US" altLang="en-US" sz="1400"/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1094746" y="533400"/>
            <a:ext cx="7439654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3600" b="1" dirty="0">
                <a:solidFill>
                  <a:schemeClr val="tx2"/>
                </a:solidFill>
                <a:effectLst/>
                <a:latin typeface="+mn-lt"/>
              </a:rPr>
              <a:t>Volunteer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3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  <a:cs typeface="Times New Roman" pitchFamily="18" charset="0"/>
              </a:rPr>
              <a:t>Provide </a:t>
            </a:r>
            <a:r>
              <a:rPr lang="en-US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  <a:cs typeface="Times New Roman" pitchFamily="18" charset="0"/>
              </a:rPr>
              <a:t>leadership to the local and county 4-H program.  Leadership will include planning, developing, implementing and evaluating programs and activities.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3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  <a:cs typeface="Times New Roman" pitchFamily="18" charset="0"/>
              </a:rPr>
              <a:t>Work </a:t>
            </a:r>
            <a:r>
              <a:rPr lang="en-US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  <a:cs typeface="Times New Roman" pitchFamily="18" charset="0"/>
              </a:rPr>
              <a:t>cooperatively with 4-H families, volunteers and Extension Educators.</a:t>
            </a:r>
          </a:p>
          <a:p>
            <a:pPr algn="l"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sz="23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  <a:cs typeface="Times New Roman" pitchFamily="18" charset="0"/>
              </a:rPr>
              <a:t>Participate </a:t>
            </a:r>
            <a:r>
              <a:rPr lang="en-US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  <a:cs typeface="Times New Roman" pitchFamily="18" charset="0"/>
              </a:rPr>
              <a:t>in Parent-Volunteer Training to enhance personal knowledge of 4-H and to assist in the development of 4-H members.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18015" y="456835"/>
            <a:ext cx="762000" cy="4496096"/>
            <a:chOff x="318015" y="456835"/>
            <a:chExt cx="762000" cy="4496096"/>
          </a:xfrm>
        </p:grpSpPr>
        <p:sp>
          <p:nvSpPr>
            <p:cNvPr id="9" name="Rectangle 44"/>
            <p:cNvSpPr>
              <a:spLocks noChangeArrowheads="1"/>
            </p:cNvSpPr>
            <p:nvPr/>
          </p:nvSpPr>
          <p:spPr bwMode="auto">
            <a:xfrm rot="-5377461">
              <a:off x="-1549033" y="2323883"/>
              <a:ext cx="4496096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r>
                <a:rPr lang="en-US" sz="4000" b="1" dirty="0">
                  <a:solidFill>
                    <a:schemeClr val="accent3">
                      <a:lumMod val="75000"/>
                    </a:schemeClr>
                  </a:solidFill>
                </a:rPr>
                <a:t>4-H</a:t>
              </a:r>
              <a:r>
                <a:rPr lang="en-US" sz="4000" dirty="0">
                  <a:solidFill>
                    <a:schemeClr val="tx2"/>
                  </a:solidFill>
                </a:rPr>
                <a:t> Roles</a:t>
              </a:r>
              <a:endParaRPr lang="en-US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0" name="Line 46"/>
            <p:cNvSpPr>
              <a:spLocks noChangeShapeType="1"/>
            </p:cNvSpPr>
            <p:nvPr/>
          </p:nvSpPr>
          <p:spPr bwMode="auto">
            <a:xfrm>
              <a:off x="990600" y="533400"/>
              <a:ext cx="0" cy="4391226"/>
            </a:xfrm>
            <a:prstGeom prst="line">
              <a:avLst/>
            </a:prstGeom>
            <a:noFill/>
            <a:ln w="76200" cmpd="tri">
              <a:solidFill>
                <a:srgbClr val="00B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124849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254FA6D-C2B4-47B5-B1B2-7F01C220355C}" type="slidenum">
              <a:rPr lang="en-US" altLang="en-US" sz="1400"/>
              <a:pPr eaLnBrk="1" hangingPunct="1"/>
              <a:t>7</a:t>
            </a:fld>
            <a:endParaRPr lang="en-US" altLang="en-US" sz="1400"/>
          </a:p>
        </p:txBody>
      </p:sp>
      <p:sp>
        <p:nvSpPr>
          <p:cNvPr id="109571" name="Rectangle 3"/>
          <p:cNvSpPr>
            <a:spLocks noChangeArrowheads="1"/>
          </p:cNvSpPr>
          <p:nvPr/>
        </p:nvSpPr>
        <p:spPr bwMode="auto">
          <a:xfrm>
            <a:off x="1094746" y="381000"/>
            <a:ext cx="7744454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3600" b="1" dirty="0">
                <a:solidFill>
                  <a:schemeClr val="tx2"/>
                </a:solidFill>
                <a:effectLst/>
                <a:latin typeface="+mn-lt"/>
              </a:rPr>
              <a:t>Extension Educator</a:t>
            </a:r>
          </a:p>
          <a:p>
            <a:pPr algn="l" eaLnBrk="1" hangingPunct="1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  <a:cs typeface="Times New Roman" pitchFamily="18" charset="0"/>
              </a:rPr>
              <a:t>Provide 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  <a:cs typeface="Times New Roman" pitchFamily="18" charset="0"/>
              </a:rPr>
              <a:t>leadership and direction to local and county 4-H program. </a:t>
            </a:r>
          </a:p>
          <a:p>
            <a:pPr algn="l" eaLnBrk="1" hangingPunct="1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  <a:cs typeface="Times New Roman" pitchFamily="18" charset="0"/>
              </a:rPr>
              <a:t>Para-professionals provide support to the Extension Educator.</a:t>
            </a:r>
          </a:p>
          <a:p>
            <a:pPr algn="l" eaLnBrk="1" hangingPunct="1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  <a:cs typeface="Times New Roman" pitchFamily="18" charset="0"/>
              </a:rPr>
              <a:t>Provide Parent-Volunteer Training at the county, district and state levels.  Training shall provide the tools and knowledge that parents and volunteers need to successfully implement, maintain and develop 4-H clubs and members.   </a:t>
            </a:r>
          </a:p>
          <a:p>
            <a:pPr algn="l" eaLnBrk="1" hangingPunct="1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  <a:cs typeface="Times New Roman" pitchFamily="18" charset="0"/>
              </a:rPr>
              <a:t>Provide the support and training for the implementation of a volunteer led program at the local and county level. </a:t>
            </a:r>
          </a:p>
          <a:p>
            <a:pPr algn="l" eaLnBrk="1" hangingPunct="1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j-lt"/>
                <a:cs typeface="Times New Roman" pitchFamily="18" charset="0"/>
              </a:rPr>
              <a:t>Work cooperatively with volunteers, families and 4-H members.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18015" y="456835"/>
            <a:ext cx="762000" cy="4496096"/>
            <a:chOff x="318015" y="456835"/>
            <a:chExt cx="762000" cy="4496096"/>
          </a:xfrm>
        </p:grpSpPr>
        <p:sp>
          <p:nvSpPr>
            <p:cNvPr id="9" name="Rectangle 44"/>
            <p:cNvSpPr>
              <a:spLocks noChangeArrowheads="1"/>
            </p:cNvSpPr>
            <p:nvPr/>
          </p:nvSpPr>
          <p:spPr bwMode="auto">
            <a:xfrm rot="-5377461">
              <a:off x="-1549033" y="2323883"/>
              <a:ext cx="4496096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r>
                <a:rPr lang="en-US" sz="4000" b="1" dirty="0">
                  <a:solidFill>
                    <a:schemeClr val="accent3">
                      <a:lumMod val="75000"/>
                    </a:schemeClr>
                  </a:solidFill>
                </a:rPr>
                <a:t>4-H</a:t>
              </a:r>
              <a:r>
                <a:rPr lang="en-US" sz="4000" dirty="0">
                  <a:solidFill>
                    <a:schemeClr val="tx2"/>
                  </a:solidFill>
                </a:rPr>
                <a:t> Roles</a:t>
              </a:r>
              <a:endParaRPr lang="en-US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0" name="Line 46"/>
            <p:cNvSpPr>
              <a:spLocks noChangeShapeType="1"/>
            </p:cNvSpPr>
            <p:nvPr/>
          </p:nvSpPr>
          <p:spPr bwMode="auto">
            <a:xfrm>
              <a:off x="990600" y="533400"/>
              <a:ext cx="0" cy="4391226"/>
            </a:xfrm>
            <a:prstGeom prst="line">
              <a:avLst/>
            </a:prstGeom>
            <a:noFill/>
            <a:ln w="76200" cmpd="tri">
              <a:solidFill>
                <a:srgbClr val="00B05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2462463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9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9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1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9930"/>
            <a:ext cx="7772400" cy="2823269"/>
          </a:xfrm>
        </p:spPr>
        <p:txBody>
          <a:bodyPr/>
          <a:lstStyle/>
          <a:p>
            <a:r>
              <a:rPr lang="en-US" dirty="0" smtClean="0"/>
              <a:t>Activity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114800"/>
            <a:ext cx="754380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4-H 101 – Roles and Responsibilities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19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835</TotalTime>
  <Words>1099</Words>
  <Application>Microsoft Office PowerPoint</Application>
  <PresentationFormat>On-screen Show (4:3)</PresentationFormat>
  <Paragraphs>126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Century Gothic</vt:lpstr>
      <vt:lpstr>Courier New</vt:lpstr>
      <vt:lpstr>Palatino Linotype</vt:lpstr>
      <vt:lpstr>Times New Roman</vt:lpstr>
      <vt:lpstr>Wingdings</vt:lpstr>
      <vt:lpstr>Executive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Activity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Karla Knoepfli</dc:creator>
  <cp:lastModifiedBy>Knoepfli, Karla</cp:lastModifiedBy>
  <cp:revision>64</cp:revision>
  <cp:lastPrinted>2014-02-19T17:20:28Z</cp:lastPrinted>
  <dcterms:created xsi:type="dcterms:W3CDTF">2013-10-30T01:40:19Z</dcterms:created>
  <dcterms:modified xsi:type="dcterms:W3CDTF">2017-04-23T22:03:12Z</dcterms:modified>
</cp:coreProperties>
</file>